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60" r:id="rId6"/>
    <p:sldId id="259"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15" d="100"/>
          <a:sy n="115" d="100"/>
        </p:scale>
        <p:origin x="4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629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6687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0464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280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186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807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28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98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607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7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6/29/20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50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6/29/20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83068679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06D62A2-ECA3-4A1D-B1BB-F2659EAF0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3B38F-FB7C-43A4-A9FE-15F48FC71E9B}"/>
              </a:ext>
            </a:extLst>
          </p:cNvPr>
          <p:cNvSpPr>
            <a:spLocks noGrp="1"/>
          </p:cNvSpPr>
          <p:nvPr>
            <p:ph type="ctrTitle"/>
          </p:nvPr>
        </p:nvSpPr>
        <p:spPr>
          <a:xfrm>
            <a:off x="638881" y="4711903"/>
            <a:ext cx="10909640" cy="904970"/>
          </a:xfrm>
        </p:spPr>
        <p:txBody>
          <a:bodyPr anchor="ctr">
            <a:normAutofit fontScale="90000"/>
          </a:bodyPr>
          <a:lstStyle/>
          <a:p>
            <a:pPr algn="ctr">
              <a:lnSpc>
                <a:spcPct val="90000"/>
              </a:lnSpc>
            </a:pPr>
            <a:r>
              <a:rPr lang="en-US" sz="5600" dirty="0"/>
              <a:t>New York State Owned Lands Presentation</a:t>
            </a:r>
          </a:p>
        </p:txBody>
      </p:sp>
      <p:sp>
        <p:nvSpPr>
          <p:cNvPr id="3" name="Subtitle 2">
            <a:extLst>
              <a:ext uri="{FF2B5EF4-FFF2-40B4-BE49-F238E27FC236}">
                <a16:creationId xmlns:a16="http://schemas.microsoft.com/office/drawing/2014/main" id="{3224B404-956D-41D2-871C-BF9F226C356F}"/>
              </a:ext>
            </a:extLst>
          </p:cNvPr>
          <p:cNvSpPr>
            <a:spLocks noGrp="1"/>
          </p:cNvSpPr>
          <p:nvPr>
            <p:ph type="subTitle" idx="1"/>
          </p:nvPr>
        </p:nvSpPr>
        <p:spPr>
          <a:xfrm>
            <a:off x="638881" y="5845727"/>
            <a:ext cx="10909643" cy="552659"/>
          </a:xfrm>
        </p:spPr>
        <p:txBody>
          <a:bodyPr anchor="ctr">
            <a:normAutofit/>
          </a:bodyPr>
          <a:lstStyle/>
          <a:p>
            <a:pPr algn="ctr"/>
            <a:r>
              <a:rPr lang="en-US" sz="2400" dirty="0"/>
              <a:t>Prepared for the Town of Tuxedo</a:t>
            </a:r>
          </a:p>
        </p:txBody>
      </p:sp>
      <p:pic>
        <p:nvPicPr>
          <p:cNvPr id="5" name="Picture 4" descr="A close up of a logo&#10;&#10;Description automatically generated">
            <a:extLst>
              <a:ext uri="{FF2B5EF4-FFF2-40B4-BE49-F238E27FC236}">
                <a16:creationId xmlns:a16="http://schemas.microsoft.com/office/drawing/2014/main" id="{7CCE9897-E6EC-47C2-96FC-93D20E320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37848"/>
            <a:ext cx="11548872" cy="3868871"/>
          </a:xfrm>
          <a:prstGeom prst="rect">
            <a:avLst/>
          </a:prstGeom>
        </p:spPr>
      </p:pic>
    </p:spTree>
    <p:extLst>
      <p:ext uri="{BB962C8B-B14F-4D97-AF65-F5344CB8AC3E}">
        <p14:creationId xmlns:p14="http://schemas.microsoft.com/office/powerpoint/2010/main" val="142379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4C541-0E1E-E647-9C8D-3A81535AFC82}"/>
              </a:ext>
            </a:extLst>
          </p:cNvPr>
          <p:cNvSpPr>
            <a:spLocks noGrp="1"/>
          </p:cNvSpPr>
          <p:nvPr>
            <p:ph type="title"/>
          </p:nvPr>
        </p:nvSpPr>
        <p:spPr>
          <a:xfrm>
            <a:off x="640080" y="325370"/>
            <a:ext cx="6894576" cy="1784538"/>
          </a:xfrm>
        </p:spPr>
        <p:txBody>
          <a:bodyPr anchor="b">
            <a:normAutofit/>
          </a:bodyPr>
          <a:lstStyle/>
          <a:p>
            <a:r>
              <a:rPr lang="en-US" sz="7200" dirty="0"/>
              <a:t>A Proven track record</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16F5E"/>
          </a:solidFill>
          <a:ln w="38100" cap="rnd">
            <a:solidFill>
              <a:srgbClr val="B16F5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4A76B4-5F18-8C4E-9EA1-3B96DCE3A083}"/>
              </a:ext>
            </a:extLst>
          </p:cNvPr>
          <p:cNvSpPr>
            <a:spLocks noGrp="1"/>
          </p:cNvSpPr>
          <p:nvPr>
            <p:ph idx="1"/>
          </p:nvPr>
        </p:nvSpPr>
        <p:spPr>
          <a:xfrm>
            <a:off x="640080" y="2708307"/>
            <a:ext cx="6894576" cy="3943840"/>
          </a:xfrm>
        </p:spPr>
        <p:txBody>
          <a:bodyPr>
            <a:normAutofit fontScale="92500"/>
          </a:bodyPr>
          <a:lstStyle/>
          <a:p>
            <a:pPr>
              <a:lnSpc>
                <a:spcPct val="100000"/>
              </a:lnSpc>
            </a:pPr>
            <a:r>
              <a:rPr lang="en-US" sz="2400" b="1" dirty="0"/>
              <a:t>William "Bill" Beckmann (MAI, CRE, FRICS)</a:t>
            </a:r>
          </a:p>
          <a:p>
            <a:pPr lvl="1">
              <a:lnSpc>
                <a:spcPct val="100000"/>
              </a:lnSpc>
            </a:pPr>
            <a:r>
              <a:rPr lang="en-US" dirty="0"/>
              <a:t>Real estate appraiser at the largest appraisal firm in Rockland County and one of the largest in the Hudson Valley</a:t>
            </a:r>
          </a:p>
          <a:p>
            <a:pPr lvl="1">
              <a:lnSpc>
                <a:spcPct val="100000"/>
              </a:lnSpc>
            </a:pPr>
            <a:r>
              <a:rPr lang="en-US" dirty="0"/>
              <a:t>More than 30 years of appraisal experience along with his unique qualifications</a:t>
            </a:r>
          </a:p>
          <a:p>
            <a:pPr lvl="1">
              <a:lnSpc>
                <a:spcPct val="100000"/>
              </a:lnSpc>
            </a:pPr>
            <a:r>
              <a:rPr lang="en-US" dirty="0"/>
              <a:t>Outstanding reputation as an industry leader throughout the Hudson Valley</a:t>
            </a:r>
          </a:p>
          <a:p>
            <a:pPr lvl="1">
              <a:lnSpc>
                <a:spcPct val="100000"/>
              </a:lnSpc>
            </a:pPr>
            <a:r>
              <a:rPr lang="en-US" dirty="0"/>
              <a:t>Assessor of the Town of Stony Point (Present) and the Village of Spring Valley (Prior)</a:t>
            </a:r>
          </a:p>
          <a:p>
            <a:pPr lvl="1">
              <a:lnSpc>
                <a:spcPct val="100000"/>
              </a:lnSpc>
            </a:pPr>
            <a:r>
              <a:rPr lang="en-US" dirty="0"/>
              <a:t>Appraised all types of property in the Tri state area including NYC and has testified in many cases in NYS Supreme, various Bankruptcy and Federal courts along with NYS Court of Claims</a:t>
            </a:r>
          </a:p>
          <a:p>
            <a:pPr lvl="1">
              <a:lnSpc>
                <a:spcPct val="100000"/>
              </a:lnSpc>
            </a:pPr>
            <a:r>
              <a:rPr lang="en-US" dirty="0"/>
              <a:t>Extensive GIS experience including school redistricting and has developed and audited municipal charges for various Rockland County Municipal Agencies</a:t>
            </a:r>
          </a:p>
        </p:txBody>
      </p:sp>
      <p:pic>
        <p:nvPicPr>
          <p:cNvPr id="5" name="Picture 4" descr="A person wearing a suit and tie&#10;&#10;Description automatically generated">
            <a:extLst>
              <a:ext uri="{FF2B5EF4-FFF2-40B4-BE49-F238E27FC236}">
                <a16:creationId xmlns:a16="http://schemas.microsoft.com/office/drawing/2014/main" id="{ABBA4BE0-A62E-DF46-8C47-C2D55E3B172E}"/>
              </a:ext>
            </a:extLst>
          </p:cNvPr>
          <p:cNvPicPr>
            <a:picLocks noChangeAspect="1"/>
          </p:cNvPicPr>
          <p:nvPr/>
        </p:nvPicPr>
        <p:blipFill rotWithShape="1">
          <a:blip r:embed="rId2">
            <a:extLst>
              <a:ext uri="{28A0092B-C50C-407E-A947-70E740481C1C}">
                <a14:useLocalDpi xmlns:a14="http://schemas.microsoft.com/office/drawing/2010/main" val="0"/>
              </a:ext>
            </a:extLst>
          </a:blip>
          <a:srcRect l="5457" r="5948" b="1"/>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86005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040F6-3053-4476-AC08-C39C43CA3DE8}"/>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dirty="0"/>
              <a:t>Exhibit stony point</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8A6CE"/>
          </a:solidFill>
          <a:ln w="38100" cap="rnd">
            <a:solidFill>
              <a:srgbClr val="88A6C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952948-5765-4B8A-A809-743BA85F6445}"/>
              </a:ext>
            </a:extLst>
          </p:cNvPr>
          <p:cNvSpPr>
            <a:spLocks noGrp="1"/>
          </p:cNvSpPr>
          <p:nvPr>
            <p:ph idx="1"/>
          </p:nvPr>
        </p:nvSpPr>
        <p:spPr>
          <a:xfrm>
            <a:off x="640080" y="2872899"/>
            <a:ext cx="4243589" cy="3320668"/>
          </a:xfrm>
        </p:spPr>
        <p:txBody>
          <a:bodyPr>
            <a:normAutofit fontScale="92500" lnSpcReduction="10000"/>
          </a:bodyPr>
          <a:lstStyle/>
          <a:p>
            <a:pPr>
              <a:lnSpc>
                <a:spcPct val="100000"/>
              </a:lnSpc>
            </a:pPr>
            <a:r>
              <a:rPr lang="en-US" sz="2400" dirty="0"/>
              <a:t>As the Assessor of Stony Point, Mr. Beckmann reassessed the State Owned Lands in Stony Point (2020) with the goal of achieving fair assessments for his 160+ Roll Section 3 Parcels</a:t>
            </a:r>
          </a:p>
          <a:p>
            <a:pPr>
              <a:lnSpc>
                <a:spcPct val="100000"/>
              </a:lnSpc>
            </a:pPr>
            <a:r>
              <a:rPr lang="en-US" sz="2400" dirty="0"/>
              <a:t>Mr. Beckmann determined some parcels were overassessed, while others were severely underassessed</a:t>
            </a:r>
          </a:p>
          <a:p>
            <a:pPr>
              <a:lnSpc>
                <a:spcPct val="100000"/>
              </a:lnSpc>
            </a:pPr>
            <a:r>
              <a:rPr lang="en-US" sz="2400" dirty="0"/>
              <a:t>Prime examples of underassessed parcels came from the Bear Mountain Park system, Harriman State Park system, and Doodletown area</a:t>
            </a:r>
          </a:p>
          <a:p>
            <a:pPr>
              <a:lnSpc>
                <a:spcPct val="100000"/>
              </a:lnSpc>
            </a:pPr>
            <a:endParaRPr lang="en-US" sz="2400" dirty="0"/>
          </a:p>
          <a:p>
            <a:pPr>
              <a:lnSpc>
                <a:spcPct val="100000"/>
              </a:lnSpc>
            </a:pPr>
            <a:endParaRPr lang="en-US" sz="2400" dirty="0"/>
          </a:p>
        </p:txBody>
      </p:sp>
      <p:pic>
        <p:nvPicPr>
          <p:cNvPr id="7" name="Picture 6" descr="A sandy beach&#10;&#10;Description automatically generated">
            <a:extLst>
              <a:ext uri="{FF2B5EF4-FFF2-40B4-BE49-F238E27FC236}">
                <a16:creationId xmlns:a16="http://schemas.microsoft.com/office/drawing/2014/main" id="{0A28E967-3B9C-4ED9-BF6A-A2340202A1DD}"/>
              </a:ext>
            </a:extLst>
          </p:cNvPr>
          <p:cNvPicPr>
            <a:picLocks noChangeAspect="1"/>
          </p:cNvPicPr>
          <p:nvPr/>
        </p:nvPicPr>
        <p:blipFill rotWithShape="1">
          <a:blip r:embed="rId2">
            <a:extLst>
              <a:ext uri="{28A0092B-C50C-407E-A947-70E740481C1C}">
                <a14:useLocalDpi xmlns:a14="http://schemas.microsoft.com/office/drawing/2010/main" val="0"/>
              </a:ext>
            </a:extLst>
          </a:blip>
          <a:srcRect l="868" r="321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0516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4A816-5451-47BA-A48B-62C7C9EB1D35}"/>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dirty="0"/>
              <a:t>The end result in stony point</a:t>
            </a:r>
          </a:p>
        </p:txBody>
      </p:sp>
      <p:sp>
        <p:nvSpPr>
          <p:cNvPr id="2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196ECF"/>
          </a:solidFill>
          <a:ln w="38100" cap="rnd">
            <a:solidFill>
              <a:srgbClr val="196EC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1B78D3-8430-4A1C-8FBD-736404DBF8A7}"/>
              </a:ext>
            </a:extLst>
          </p:cNvPr>
          <p:cNvSpPr>
            <a:spLocks noGrp="1"/>
          </p:cNvSpPr>
          <p:nvPr>
            <p:ph idx="1"/>
          </p:nvPr>
        </p:nvSpPr>
        <p:spPr>
          <a:xfrm>
            <a:off x="640080" y="2872899"/>
            <a:ext cx="4243589" cy="3320668"/>
          </a:xfrm>
        </p:spPr>
        <p:txBody>
          <a:bodyPr>
            <a:normAutofit/>
          </a:bodyPr>
          <a:lstStyle/>
          <a:p>
            <a:r>
              <a:rPr lang="en-US" dirty="0"/>
              <a:t>Using GIS Systems and Walkthroughs of key parcels, Mr. Beckmann was able to raise Stony Point’s Roll Section Three Assessed Value by 5,021,195 (17% Increase from 2019 Final Roll)</a:t>
            </a:r>
          </a:p>
          <a:p>
            <a:r>
              <a:rPr lang="en-US" dirty="0"/>
              <a:t>This resulted in an FMV increase of $35,814,514 as well</a:t>
            </a:r>
          </a:p>
        </p:txBody>
      </p:sp>
      <p:pic>
        <p:nvPicPr>
          <p:cNvPr id="5" name="Picture 4" descr="A sign on a wooden pole&#10;&#10;Description automatically generated">
            <a:extLst>
              <a:ext uri="{FF2B5EF4-FFF2-40B4-BE49-F238E27FC236}">
                <a16:creationId xmlns:a16="http://schemas.microsoft.com/office/drawing/2014/main" id="{929C4058-48B7-40C6-BD30-B5BBE030CC22}"/>
              </a:ext>
            </a:extLst>
          </p:cNvPr>
          <p:cNvPicPr>
            <a:picLocks noChangeAspect="1"/>
          </p:cNvPicPr>
          <p:nvPr/>
        </p:nvPicPr>
        <p:blipFill rotWithShape="1">
          <a:blip r:embed="rId2">
            <a:extLst>
              <a:ext uri="{28A0092B-C50C-407E-A947-70E740481C1C}">
                <a14:useLocalDpi xmlns:a14="http://schemas.microsoft.com/office/drawing/2010/main" val="0"/>
              </a:ext>
            </a:extLst>
          </a:blip>
          <a:srcRect l="6004" r="3757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76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C5E3E6-0531-40AD-B9C3-C0177015A1F5}"/>
              </a:ext>
            </a:extLst>
          </p:cNvPr>
          <p:cNvSpPr>
            <a:spLocks noGrp="1"/>
          </p:cNvSpPr>
          <p:nvPr>
            <p:ph type="title"/>
          </p:nvPr>
        </p:nvSpPr>
        <p:spPr>
          <a:xfrm>
            <a:off x="4654296" y="329184"/>
            <a:ext cx="6894576" cy="1783080"/>
          </a:xfrm>
        </p:spPr>
        <p:txBody>
          <a:bodyPr anchor="b">
            <a:normAutofit/>
          </a:bodyPr>
          <a:lstStyle/>
          <a:p>
            <a:pPr>
              <a:lnSpc>
                <a:spcPct val="90000"/>
              </a:lnSpc>
            </a:pPr>
            <a:r>
              <a:rPr lang="en-US" sz="6100" dirty="0"/>
              <a:t>How we reached the end result</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883F"/>
          </a:solidFill>
          <a:ln w="38100" cap="rnd">
            <a:solidFill>
              <a:srgbClr val="B5883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64BBC7-E183-428B-B3C8-EA6034E1E713}"/>
              </a:ext>
            </a:extLst>
          </p:cNvPr>
          <p:cNvSpPr>
            <a:spLocks noGrp="1"/>
          </p:cNvSpPr>
          <p:nvPr>
            <p:ph idx="1"/>
          </p:nvPr>
        </p:nvSpPr>
        <p:spPr>
          <a:xfrm>
            <a:off x="4654296" y="2706624"/>
            <a:ext cx="6894576" cy="3890678"/>
          </a:xfrm>
        </p:spPr>
        <p:txBody>
          <a:bodyPr>
            <a:normAutofit lnSpcReduction="10000"/>
          </a:bodyPr>
          <a:lstStyle/>
          <a:p>
            <a:pPr>
              <a:lnSpc>
                <a:spcPct val="100000"/>
              </a:lnSpc>
            </a:pPr>
            <a:r>
              <a:rPr lang="en-US" sz="1800" dirty="0"/>
              <a:t>Mr. Beckmann broke up each parcel into subsections with the main ones being:</a:t>
            </a:r>
          </a:p>
          <a:p>
            <a:pPr lvl="1">
              <a:lnSpc>
                <a:spcPct val="100000"/>
              </a:lnSpc>
            </a:pPr>
            <a:r>
              <a:rPr lang="en-US" sz="1800" dirty="0"/>
              <a:t>Primary Acreage</a:t>
            </a:r>
          </a:p>
          <a:p>
            <a:pPr lvl="1">
              <a:lnSpc>
                <a:spcPct val="100000"/>
              </a:lnSpc>
            </a:pPr>
            <a:r>
              <a:rPr lang="en-US" sz="1800" dirty="0"/>
              <a:t>Secondary Acreage</a:t>
            </a:r>
          </a:p>
          <a:p>
            <a:pPr lvl="1">
              <a:lnSpc>
                <a:spcPct val="100000"/>
              </a:lnSpc>
            </a:pPr>
            <a:r>
              <a:rPr lang="en-US" sz="1800" dirty="0"/>
              <a:t>Tertiary Acreage</a:t>
            </a:r>
          </a:p>
          <a:p>
            <a:pPr>
              <a:lnSpc>
                <a:spcPct val="100000"/>
              </a:lnSpc>
            </a:pPr>
            <a:r>
              <a:rPr lang="en-US" sz="1800" dirty="0"/>
              <a:t>How Mr. Beckmann categorized each parcel depended on various factors, including a slope analysis</a:t>
            </a:r>
          </a:p>
          <a:p>
            <a:pPr>
              <a:lnSpc>
                <a:spcPct val="100000"/>
              </a:lnSpc>
            </a:pPr>
            <a:r>
              <a:rPr lang="en-US" sz="1800" dirty="0"/>
              <a:t>If the parcel was flat, its entire acreage would be considered primary. If a parcel was half on a hill and half flat, half of its acreage would be considered primary and the other half would be considered secondary. Etc.…</a:t>
            </a:r>
          </a:p>
          <a:p>
            <a:pPr>
              <a:lnSpc>
                <a:spcPct val="100000"/>
              </a:lnSpc>
            </a:pPr>
            <a:r>
              <a:rPr lang="en-US" sz="1800" dirty="0"/>
              <a:t>Each subsection was then assigned a value depending on various factors and comparable sales we found, with primary acreage receiving the highest value and tertiary receiving the lowest</a:t>
            </a:r>
          </a:p>
          <a:p>
            <a:pPr>
              <a:lnSpc>
                <a:spcPct val="100000"/>
              </a:lnSpc>
            </a:pPr>
            <a:r>
              <a:rPr lang="en-US" sz="1800" dirty="0"/>
              <a:t>Mr. Beckmann then multiplied that value by the amount of acres we measured in that subsection and added the various subsections together to reach a new FMV for the parcel (Multiply that new FMV by the equalization rate and you can get your new AV)</a:t>
            </a:r>
          </a:p>
        </p:txBody>
      </p:sp>
      <p:pic>
        <p:nvPicPr>
          <p:cNvPr id="5" name="Picture 4" descr="A group of people in a field&#10;&#10;Description automatically generated">
            <a:extLst>
              <a:ext uri="{FF2B5EF4-FFF2-40B4-BE49-F238E27FC236}">
                <a16:creationId xmlns:a16="http://schemas.microsoft.com/office/drawing/2014/main" id="{9E77AB95-9912-4039-9CDF-76A377EE8BD1}"/>
              </a:ext>
            </a:extLst>
          </p:cNvPr>
          <p:cNvPicPr>
            <a:picLocks noChangeAspect="1"/>
          </p:cNvPicPr>
          <p:nvPr/>
        </p:nvPicPr>
        <p:blipFill rotWithShape="1">
          <a:blip r:embed="rId2">
            <a:extLst>
              <a:ext uri="{28A0092B-C50C-407E-A947-70E740481C1C}">
                <a14:useLocalDpi xmlns:a14="http://schemas.microsoft.com/office/drawing/2010/main" val="0"/>
              </a:ext>
            </a:extLst>
          </a:blip>
          <a:srcRect l="33637" r="2795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170196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7344D1-E597-42B3-8E85-6D7036E54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6E30F-F326-479D-A4F4-B8C897F31B82}"/>
              </a:ext>
            </a:extLst>
          </p:cNvPr>
          <p:cNvSpPr>
            <a:spLocks noGrp="1"/>
          </p:cNvSpPr>
          <p:nvPr>
            <p:ph type="title"/>
          </p:nvPr>
        </p:nvSpPr>
        <p:spPr>
          <a:xfrm>
            <a:off x="640080" y="4777739"/>
            <a:ext cx="3418990" cy="1412119"/>
          </a:xfrm>
        </p:spPr>
        <p:txBody>
          <a:bodyPr>
            <a:normAutofit/>
          </a:bodyPr>
          <a:lstStyle/>
          <a:p>
            <a:pPr>
              <a:lnSpc>
                <a:spcPct val="90000"/>
              </a:lnSpc>
            </a:pPr>
            <a:r>
              <a:rPr lang="en-US" sz="4400" dirty="0"/>
              <a:t>Why the end result is important</a:t>
            </a:r>
          </a:p>
        </p:txBody>
      </p:sp>
      <p:pic>
        <p:nvPicPr>
          <p:cNvPr id="5" name="Picture 4" descr="A view of a street&#10;&#10;Description automatically generated">
            <a:extLst>
              <a:ext uri="{FF2B5EF4-FFF2-40B4-BE49-F238E27FC236}">
                <a16:creationId xmlns:a16="http://schemas.microsoft.com/office/drawing/2014/main" id="{CAFDD28B-6D24-49E3-82CC-17048A94C05B}"/>
              </a:ext>
            </a:extLst>
          </p:cNvPr>
          <p:cNvPicPr>
            <a:picLocks noChangeAspect="1"/>
          </p:cNvPicPr>
          <p:nvPr/>
        </p:nvPicPr>
        <p:blipFill rotWithShape="1">
          <a:blip r:embed="rId2">
            <a:extLst>
              <a:ext uri="{28A0092B-C50C-407E-A947-70E740481C1C}">
                <a14:useLocalDpi xmlns:a14="http://schemas.microsoft.com/office/drawing/2010/main" val="0"/>
              </a:ext>
            </a:extLst>
          </a:blip>
          <a:srcRect t="15063" b="20656"/>
          <a:stretch/>
        </p:blipFill>
        <p:spPr>
          <a:xfrm>
            <a:off x="20" y="-1"/>
            <a:ext cx="12191980" cy="4408344"/>
          </a:xfrm>
          <a:custGeom>
            <a:avLst/>
            <a:gdLst/>
            <a:ahLst/>
            <a:cxnLst/>
            <a:rect l="l" t="t" r="r" b="b"/>
            <a:pathLst>
              <a:path w="12192000" h="4408344">
                <a:moveTo>
                  <a:pt x="0" y="0"/>
                </a:moveTo>
                <a:lnTo>
                  <a:pt x="12192000" y="0"/>
                </a:lnTo>
                <a:lnTo>
                  <a:pt x="12192000" y="4381821"/>
                </a:lnTo>
                <a:lnTo>
                  <a:pt x="11986461" y="4386473"/>
                </a:lnTo>
                <a:cubicBezTo>
                  <a:pt x="11912297" y="4385498"/>
                  <a:pt x="11838168" y="4381870"/>
                  <a:pt x="11764214" y="4375593"/>
                </a:cubicBezTo>
                <a:cubicBezTo>
                  <a:pt x="11656850" y="4367589"/>
                  <a:pt x="11548596" y="4356535"/>
                  <a:pt x="11441995" y="4376864"/>
                </a:cubicBezTo>
                <a:cubicBezTo>
                  <a:pt x="11324975" y="4399353"/>
                  <a:pt x="11208081" y="4399480"/>
                  <a:pt x="11090044" y="4393763"/>
                </a:cubicBezTo>
                <a:cubicBezTo>
                  <a:pt x="10989160" y="4388935"/>
                  <a:pt x="10888657" y="4363523"/>
                  <a:pt x="10787011" y="4390332"/>
                </a:cubicBezTo>
                <a:cubicBezTo>
                  <a:pt x="10776897" y="4391806"/>
                  <a:pt x="10766592" y="4391374"/>
                  <a:pt x="10756643" y="4389062"/>
                </a:cubicBezTo>
                <a:cubicBezTo>
                  <a:pt x="10645468" y="4373688"/>
                  <a:pt x="10533530" y="4386266"/>
                  <a:pt x="10421973" y="4381946"/>
                </a:cubicBezTo>
                <a:cubicBezTo>
                  <a:pt x="10370515" y="4379913"/>
                  <a:pt x="10318040" y="4381057"/>
                  <a:pt x="10267216" y="4375593"/>
                </a:cubicBezTo>
                <a:cubicBezTo>
                  <a:pt x="10150577" y="4363142"/>
                  <a:pt x="10034192" y="4356535"/>
                  <a:pt x="9918824" y="4385885"/>
                </a:cubicBezTo>
                <a:cubicBezTo>
                  <a:pt x="9885153" y="4393801"/>
                  <a:pt x="9850745" y="4398057"/>
                  <a:pt x="9816160" y="4398591"/>
                </a:cubicBezTo>
                <a:cubicBezTo>
                  <a:pt x="9703206" y="4402657"/>
                  <a:pt x="9590632" y="4394906"/>
                  <a:pt x="9478059" y="4388553"/>
                </a:cubicBezTo>
                <a:cubicBezTo>
                  <a:pt x="9399918" y="4384106"/>
                  <a:pt x="9321904" y="4374450"/>
                  <a:pt x="9243637" y="4382582"/>
                </a:cubicBezTo>
                <a:cubicBezTo>
                  <a:pt x="9198150" y="4387283"/>
                  <a:pt x="9152282" y="4387283"/>
                  <a:pt x="9106795" y="4382582"/>
                </a:cubicBezTo>
                <a:cubicBezTo>
                  <a:pt x="9022962" y="4372760"/>
                  <a:pt x="8938380" y="4370930"/>
                  <a:pt x="8854204" y="4377118"/>
                </a:cubicBezTo>
                <a:cubicBezTo>
                  <a:pt x="8728543" y="4387918"/>
                  <a:pt x="8603010" y="4396939"/>
                  <a:pt x="8476969" y="4379786"/>
                </a:cubicBezTo>
                <a:cubicBezTo>
                  <a:pt x="8405486" y="4368554"/>
                  <a:pt x="8332808" y="4367233"/>
                  <a:pt x="8260970" y="4375848"/>
                </a:cubicBezTo>
                <a:cubicBezTo>
                  <a:pt x="8089823" y="4399862"/>
                  <a:pt x="7918295" y="4392111"/>
                  <a:pt x="7746767" y="4382201"/>
                </a:cubicBezTo>
                <a:cubicBezTo>
                  <a:pt x="7632160" y="4375466"/>
                  <a:pt x="7517046" y="4363142"/>
                  <a:pt x="7402693" y="4379405"/>
                </a:cubicBezTo>
                <a:cubicBezTo>
                  <a:pt x="7256831" y="4399734"/>
                  <a:pt x="7110841" y="4393000"/>
                  <a:pt x="6964597" y="4387029"/>
                </a:cubicBezTo>
                <a:cubicBezTo>
                  <a:pt x="6857233" y="4382582"/>
                  <a:pt x="6749742" y="4369113"/>
                  <a:pt x="6642124" y="4385758"/>
                </a:cubicBezTo>
                <a:cubicBezTo>
                  <a:pt x="6631045" y="4387270"/>
                  <a:pt x="6619775" y="4386139"/>
                  <a:pt x="6609216" y="4382455"/>
                </a:cubicBezTo>
                <a:cubicBezTo>
                  <a:pt x="6568379" y="4369012"/>
                  <a:pt x="6524595" y="4367208"/>
                  <a:pt x="6482793" y="4377245"/>
                </a:cubicBezTo>
                <a:cubicBezTo>
                  <a:pt x="6405669" y="4394144"/>
                  <a:pt x="6328672" y="4401513"/>
                  <a:pt x="6250150" y="4386139"/>
                </a:cubicBezTo>
                <a:cubicBezTo>
                  <a:pt x="6217254" y="4379253"/>
                  <a:pt x="6183521" y="4377245"/>
                  <a:pt x="6150028" y="4380168"/>
                </a:cubicBezTo>
                <a:cubicBezTo>
                  <a:pt x="6020175" y="4393128"/>
                  <a:pt x="5890068" y="4388045"/>
                  <a:pt x="5760087" y="4385504"/>
                </a:cubicBezTo>
                <a:cubicBezTo>
                  <a:pt x="5521345" y="4381057"/>
                  <a:pt x="5282477" y="4385504"/>
                  <a:pt x="5044242" y="4362761"/>
                </a:cubicBezTo>
                <a:cubicBezTo>
                  <a:pt x="4979506" y="4356599"/>
                  <a:pt x="4914326" y="4352659"/>
                  <a:pt x="4849272" y="4353438"/>
                </a:cubicBezTo>
                <a:cubicBezTo>
                  <a:pt x="4784218" y="4354216"/>
                  <a:pt x="4719291" y="4359711"/>
                  <a:pt x="4655063" y="4372417"/>
                </a:cubicBezTo>
                <a:cubicBezTo>
                  <a:pt x="4447578" y="4412694"/>
                  <a:pt x="4239457" y="4415236"/>
                  <a:pt x="4029811" y="4398972"/>
                </a:cubicBezTo>
                <a:cubicBezTo>
                  <a:pt x="3943792" y="4392238"/>
                  <a:pt x="3857774" y="4381057"/>
                  <a:pt x="3771375" y="4383217"/>
                </a:cubicBezTo>
                <a:cubicBezTo>
                  <a:pt x="3623225" y="4387156"/>
                  <a:pt x="3474948" y="4379151"/>
                  <a:pt x="3326672" y="4381184"/>
                </a:cubicBezTo>
                <a:cubicBezTo>
                  <a:pt x="3322669" y="4381756"/>
                  <a:pt x="3318578" y="4381222"/>
                  <a:pt x="3314855" y="4379659"/>
                </a:cubicBezTo>
                <a:cubicBezTo>
                  <a:pt x="3278008" y="4354375"/>
                  <a:pt x="3237604" y="4364158"/>
                  <a:pt x="3199487" y="4370765"/>
                </a:cubicBezTo>
                <a:cubicBezTo>
                  <a:pt x="3072810" y="4392746"/>
                  <a:pt x="2946260" y="4403546"/>
                  <a:pt x="2817550" y="4386520"/>
                </a:cubicBezTo>
                <a:cubicBezTo>
                  <a:pt x="2694647" y="4368694"/>
                  <a:pt x="2569990" y="4366471"/>
                  <a:pt x="2446541" y="4379913"/>
                </a:cubicBezTo>
                <a:cubicBezTo>
                  <a:pt x="2276791" y="4399734"/>
                  <a:pt x="2107677" y="4395541"/>
                  <a:pt x="1938308" y="4379913"/>
                </a:cubicBezTo>
                <a:cubicBezTo>
                  <a:pt x="1869570" y="4373561"/>
                  <a:pt x="1799815" y="4362761"/>
                  <a:pt x="1731712" y="4378643"/>
                </a:cubicBezTo>
                <a:cubicBezTo>
                  <a:pt x="1647854" y="4398083"/>
                  <a:pt x="1564250" y="4391730"/>
                  <a:pt x="1480137" y="4387410"/>
                </a:cubicBezTo>
                <a:cubicBezTo>
                  <a:pt x="1373663" y="4381819"/>
                  <a:pt x="1267442" y="4365683"/>
                  <a:pt x="1160586" y="4378389"/>
                </a:cubicBezTo>
                <a:cubicBezTo>
                  <a:pt x="1111161" y="4384233"/>
                  <a:pt x="1062116" y="4393509"/>
                  <a:pt x="1012055" y="4391095"/>
                </a:cubicBezTo>
                <a:cubicBezTo>
                  <a:pt x="873562" y="4384742"/>
                  <a:pt x="735196" y="4377245"/>
                  <a:pt x="596449" y="4378389"/>
                </a:cubicBezTo>
                <a:cubicBezTo>
                  <a:pt x="538383" y="4378770"/>
                  <a:pt x="480699" y="4380676"/>
                  <a:pt x="422887" y="4384869"/>
                </a:cubicBezTo>
                <a:cubicBezTo>
                  <a:pt x="315015" y="4392746"/>
                  <a:pt x="207524" y="4382073"/>
                  <a:pt x="100033" y="4378262"/>
                </a:cubicBezTo>
                <a:lnTo>
                  <a:pt x="0" y="4382743"/>
                </a:lnTo>
                <a:close/>
              </a:path>
            </a:pathLst>
          </a:custGeom>
        </p:spPr>
      </p:pic>
      <p:sp>
        <p:nvSpPr>
          <p:cNvPr id="12"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19D4B"/>
          </a:solidFill>
          <a:ln w="38100" cap="rnd">
            <a:solidFill>
              <a:srgbClr val="D19D4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36801D-2F08-4000-83EE-6BE34B91EE58}"/>
              </a:ext>
            </a:extLst>
          </p:cNvPr>
          <p:cNvSpPr>
            <a:spLocks noGrp="1"/>
          </p:cNvSpPr>
          <p:nvPr>
            <p:ph idx="1"/>
          </p:nvPr>
        </p:nvSpPr>
        <p:spPr>
          <a:xfrm>
            <a:off x="4654294" y="4777739"/>
            <a:ext cx="6897626" cy="1399223"/>
          </a:xfrm>
        </p:spPr>
        <p:txBody>
          <a:bodyPr anchor="ctr">
            <a:normAutofit fontScale="92500"/>
          </a:bodyPr>
          <a:lstStyle/>
          <a:p>
            <a:pPr>
              <a:lnSpc>
                <a:spcPct val="100000"/>
              </a:lnSpc>
            </a:pPr>
            <a:r>
              <a:rPr lang="en-US" sz="1700" dirty="0"/>
              <a:t>By taking on this project, Mr. Beckmann was able to raise an additional 5+ million in Assessed Value on Stony Point’s Roll Section 3</a:t>
            </a:r>
          </a:p>
          <a:p>
            <a:pPr>
              <a:lnSpc>
                <a:spcPct val="100000"/>
              </a:lnSpc>
            </a:pPr>
            <a:r>
              <a:rPr lang="en-US" sz="1700" dirty="0"/>
              <a:t>By doing so, Mr. Beckmann was able to shift some of the tax burden Stony Point homeowners experience </a:t>
            </a:r>
          </a:p>
          <a:p>
            <a:pPr>
              <a:lnSpc>
                <a:spcPct val="100000"/>
              </a:lnSpc>
            </a:pPr>
            <a:r>
              <a:rPr lang="en-US" sz="1700" dirty="0"/>
              <a:t>Based on Stony Point’s tentative roll and the work done with the State Owned Lands project, Mr. Beckmann is projecting the Homestead School Tax rates to decrease in Stony Point (a win for Stony Point residents)</a:t>
            </a:r>
          </a:p>
        </p:txBody>
      </p:sp>
    </p:spTree>
    <p:extLst>
      <p:ext uri="{BB962C8B-B14F-4D97-AF65-F5344CB8AC3E}">
        <p14:creationId xmlns:p14="http://schemas.microsoft.com/office/powerpoint/2010/main" val="279739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3165A-7B30-42A0-B0D0-18A61645F3D5}"/>
              </a:ext>
            </a:extLst>
          </p:cNvPr>
          <p:cNvSpPr>
            <a:spLocks noGrp="1"/>
          </p:cNvSpPr>
          <p:nvPr>
            <p:ph type="title"/>
          </p:nvPr>
        </p:nvSpPr>
        <p:spPr>
          <a:xfrm>
            <a:off x="640080" y="4777739"/>
            <a:ext cx="3418990" cy="1412119"/>
          </a:xfrm>
        </p:spPr>
        <p:txBody>
          <a:bodyPr>
            <a:normAutofit/>
          </a:bodyPr>
          <a:lstStyle/>
          <a:p>
            <a:pPr>
              <a:lnSpc>
                <a:spcPct val="90000"/>
              </a:lnSpc>
            </a:pPr>
            <a:r>
              <a:rPr lang="en-US" sz="3700" dirty="0"/>
              <a:t>Revaluing state-owned lands in tuxedo</a:t>
            </a:r>
          </a:p>
        </p:txBody>
      </p:sp>
      <p:pic>
        <p:nvPicPr>
          <p:cNvPr id="5" name="Picture 4" descr="A close up of a tree&#10;&#10;Description automatically generated">
            <a:extLst>
              <a:ext uri="{FF2B5EF4-FFF2-40B4-BE49-F238E27FC236}">
                <a16:creationId xmlns:a16="http://schemas.microsoft.com/office/drawing/2014/main" id="{205B30EB-0BA8-47A7-84B9-79E068F1E43A}"/>
              </a:ext>
            </a:extLst>
          </p:cNvPr>
          <p:cNvPicPr>
            <a:picLocks noChangeAspect="1"/>
          </p:cNvPicPr>
          <p:nvPr/>
        </p:nvPicPr>
        <p:blipFill rotWithShape="1">
          <a:blip r:embed="rId2">
            <a:extLst>
              <a:ext uri="{28A0092B-C50C-407E-A947-70E740481C1C}">
                <a14:useLocalDpi xmlns:a14="http://schemas.microsoft.com/office/drawing/2010/main" val="0"/>
              </a:ext>
            </a:extLst>
          </a:blip>
          <a:srcRect t="24112" b="12785"/>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A42506"/>
          </a:solidFill>
          <a:ln w="38100" cap="rnd">
            <a:solidFill>
              <a:srgbClr val="A4250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B1B80C-B113-4B7C-B3CA-27E2440C8057}"/>
              </a:ext>
            </a:extLst>
          </p:cNvPr>
          <p:cNvSpPr>
            <a:spLocks noGrp="1"/>
          </p:cNvSpPr>
          <p:nvPr>
            <p:ph idx="1"/>
          </p:nvPr>
        </p:nvSpPr>
        <p:spPr>
          <a:xfrm>
            <a:off x="4654294" y="4777739"/>
            <a:ext cx="6897626" cy="1399223"/>
          </a:xfrm>
        </p:spPr>
        <p:txBody>
          <a:bodyPr anchor="ctr">
            <a:normAutofit/>
          </a:bodyPr>
          <a:lstStyle/>
          <a:p>
            <a:pPr>
              <a:lnSpc>
                <a:spcPct val="100000"/>
              </a:lnSpc>
            </a:pPr>
            <a:r>
              <a:rPr lang="en-US" sz="1500" dirty="0"/>
              <a:t>This process is something that we can replicate for the Town of Tuxedo</a:t>
            </a:r>
          </a:p>
          <a:p>
            <a:pPr>
              <a:lnSpc>
                <a:spcPct val="100000"/>
              </a:lnSpc>
            </a:pPr>
            <a:r>
              <a:rPr lang="en-US" sz="1500" dirty="0"/>
              <a:t>All parcels would be valued in the same process as we did in Stony Point</a:t>
            </a:r>
          </a:p>
          <a:p>
            <a:pPr>
              <a:lnSpc>
                <a:spcPct val="100000"/>
              </a:lnSpc>
            </a:pPr>
            <a:r>
              <a:rPr lang="en-US" sz="1500" dirty="0"/>
              <a:t>Binders would be made including an in-depth analysis of how each parcel was valued as well as comparable sales to back these valuations up</a:t>
            </a:r>
          </a:p>
          <a:p>
            <a:pPr>
              <a:lnSpc>
                <a:spcPct val="100000"/>
              </a:lnSpc>
            </a:pPr>
            <a:r>
              <a:rPr lang="en-US" sz="1500" dirty="0"/>
              <a:t>A presentation would then be made to the State on the new values and a settlement would be reached</a:t>
            </a:r>
          </a:p>
        </p:txBody>
      </p:sp>
    </p:spTree>
    <p:extLst>
      <p:ext uri="{BB962C8B-B14F-4D97-AF65-F5344CB8AC3E}">
        <p14:creationId xmlns:p14="http://schemas.microsoft.com/office/powerpoint/2010/main" val="262653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6CA1-DD86-46C7-A173-011CA78F2E88}"/>
              </a:ext>
            </a:extLst>
          </p:cNvPr>
          <p:cNvSpPr>
            <a:spLocks noGrp="1"/>
          </p:cNvSpPr>
          <p:nvPr>
            <p:ph type="title"/>
          </p:nvPr>
        </p:nvSpPr>
        <p:spPr/>
        <p:txBody>
          <a:bodyPr/>
          <a:lstStyle/>
          <a:p>
            <a:r>
              <a:rPr lang="en-US" dirty="0"/>
              <a:t>tuxedo </a:t>
            </a:r>
            <a:r>
              <a:rPr lang="en-US"/>
              <a:t>parcel 1-1-38.42 </a:t>
            </a:r>
            <a:r>
              <a:rPr lang="en-US" dirty="0"/>
              <a:t>example</a:t>
            </a:r>
          </a:p>
        </p:txBody>
      </p:sp>
      <p:sp>
        <p:nvSpPr>
          <p:cNvPr id="3" name="Content Placeholder 2">
            <a:extLst>
              <a:ext uri="{FF2B5EF4-FFF2-40B4-BE49-F238E27FC236}">
                <a16:creationId xmlns:a16="http://schemas.microsoft.com/office/drawing/2014/main" id="{7B41E451-AF53-4362-B4F2-02C796DB7870}"/>
              </a:ext>
            </a:extLst>
          </p:cNvPr>
          <p:cNvSpPr>
            <a:spLocks noGrp="1"/>
          </p:cNvSpPr>
          <p:nvPr>
            <p:ph idx="1"/>
          </p:nvPr>
        </p:nvSpPr>
        <p:spPr>
          <a:xfrm>
            <a:off x="838200" y="1929383"/>
            <a:ext cx="10515600" cy="4412693"/>
          </a:xfrm>
        </p:spPr>
        <p:txBody>
          <a:bodyPr>
            <a:normAutofit/>
          </a:bodyPr>
          <a:lstStyle/>
          <a:p>
            <a:r>
              <a:rPr lang="en-US" dirty="0"/>
              <a:t>Current AV: 2,979</a:t>
            </a:r>
          </a:p>
          <a:p>
            <a:r>
              <a:rPr lang="en-US" dirty="0"/>
              <a:t>Current FMV: 18,400</a:t>
            </a:r>
          </a:p>
          <a:p>
            <a:r>
              <a:rPr lang="en-US" dirty="0"/>
              <a:t>New AV (2021): 4,582 (54% Increase)</a:t>
            </a:r>
          </a:p>
          <a:p>
            <a:r>
              <a:rPr lang="en-US" dirty="0"/>
              <a:t>New FMV (2021): 28,318</a:t>
            </a:r>
          </a:p>
          <a:p>
            <a:endParaRPr lang="en-US" i="1" dirty="0"/>
          </a:p>
          <a:p>
            <a:pPr marL="0" indent="0" algn="ctr">
              <a:buNone/>
            </a:pPr>
            <a:r>
              <a:rPr lang="en-US" i="1" dirty="0"/>
              <a:t>Please see handout containing information on how we reached this determination. Determination was reached based off similar Stony Point Values.</a:t>
            </a:r>
          </a:p>
        </p:txBody>
      </p:sp>
      <p:pic>
        <p:nvPicPr>
          <p:cNvPr id="5" name="Picture 4" descr="A picture containing text, map&#10;&#10;Description automatically generated">
            <a:extLst>
              <a:ext uri="{FF2B5EF4-FFF2-40B4-BE49-F238E27FC236}">
                <a16:creationId xmlns:a16="http://schemas.microsoft.com/office/drawing/2014/main" id="{C7499618-54E7-4035-A39B-11B34F3D3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680" y="365125"/>
            <a:ext cx="2476500" cy="1123950"/>
          </a:xfrm>
          <a:prstGeom prst="rect">
            <a:avLst/>
          </a:prstGeom>
        </p:spPr>
      </p:pic>
    </p:spTree>
    <p:extLst>
      <p:ext uri="{BB962C8B-B14F-4D97-AF65-F5344CB8AC3E}">
        <p14:creationId xmlns:p14="http://schemas.microsoft.com/office/powerpoint/2010/main" val="363559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Rectangle 15">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6F1-5758-43A9-B1AF-05749C8244A7}"/>
              </a:ext>
            </a:extLst>
          </p:cNvPr>
          <p:cNvSpPr>
            <a:spLocks noGrp="1"/>
          </p:cNvSpPr>
          <p:nvPr>
            <p:ph type="title"/>
          </p:nvPr>
        </p:nvSpPr>
        <p:spPr>
          <a:xfrm>
            <a:off x="640080" y="4992567"/>
            <a:ext cx="10908792" cy="1069848"/>
          </a:xfrm>
        </p:spPr>
        <p:txBody>
          <a:bodyPr vert="horz" lIns="91440" tIns="45720" rIns="91440" bIns="45720" rtlCol="0" anchor="ctr">
            <a:normAutofit/>
          </a:bodyPr>
          <a:lstStyle/>
          <a:p>
            <a:pPr algn="ctr"/>
            <a:r>
              <a:rPr lang="en-US" sz="6000"/>
              <a:t>Questions?</a:t>
            </a:r>
            <a:endParaRPr lang="en-US" sz="6000" dirty="0"/>
          </a:p>
        </p:txBody>
      </p:sp>
      <p:pic>
        <p:nvPicPr>
          <p:cNvPr id="9" name="Content Placeholder 8" descr="A tree next to a body of water&#10;&#10;Description automatically generated">
            <a:extLst>
              <a:ext uri="{FF2B5EF4-FFF2-40B4-BE49-F238E27FC236}">
                <a16:creationId xmlns:a16="http://schemas.microsoft.com/office/drawing/2014/main" id="{A8AD06E5-8233-4E3D-A84A-5CFD407892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4639"/>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Tree>
    <p:extLst>
      <p:ext uri="{BB962C8B-B14F-4D97-AF65-F5344CB8AC3E}">
        <p14:creationId xmlns:p14="http://schemas.microsoft.com/office/powerpoint/2010/main" val="214491868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653</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The Hand</vt:lpstr>
      <vt:lpstr>The Serif Hand Black</vt:lpstr>
      <vt:lpstr>SketchyVTI</vt:lpstr>
      <vt:lpstr>New York State Owned Lands Presentation</vt:lpstr>
      <vt:lpstr>A Proven track record</vt:lpstr>
      <vt:lpstr>Exhibit stony point</vt:lpstr>
      <vt:lpstr>The end result in stony point</vt:lpstr>
      <vt:lpstr>How we reached the end result</vt:lpstr>
      <vt:lpstr>Why the end result is important</vt:lpstr>
      <vt:lpstr>Revaluing state-owned lands in tuxedo</vt:lpstr>
      <vt:lpstr>tuxedo parcel 1-1-38.42 example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Owned Lands Presentation</dc:title>
  <dc:creator>Matthew B LeMoine</dc:creator>
  <cp:lastModifiedBy>Matthew B LeMoine</cp:lastModifiedBy>
  <cp:revision>1</cp:revision>
  <dcterms:created xsi:type="dcterms:W3CDTF">2020-06-30T01:28:43Z</dcterms:created>
  <dcterms:modified xsi:type="dcterms:W3CDTF">2020-06-30T01:29:36Z</dcterms:modified>
</cp:coreProperties>
</file>